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019" r:id="rId3"/>
    <p:sldId id="1020" r:id="rId4"/>
    <p:sldId id="1021" r:id="rId5"/>
    <p:sldId id="1083" r:id="rId6"/>
    <p:sldId id="1027" r:id="rId7"/>
    <p:sldId id="1028" r:id="rId8"/>
    <p:sldId id="1084" r:id="rId9"/>
    <p:sldId id="1035" r:id="rId10"/>
    <p:sldId id="1037" r:id="rId11"/>
    <p:sldId id="1041" r:id="rId12"/>
    <p:sldId id="1048" r:id="rId13"/>
    <p:sldId id="1049" r:id="rId14"/>
    <p:sldId id="1085" r:id="rId15"/>
    <p:sldId id="1050" r:id="rId16"/>
    <p:sldId id="1068" r:id="rId17"/>
    <p:sldId id="1052" r:id="rId18"/>
    <p:sldId id="1070" r:id="rId19"/>
    <p:sldId id="1054" r:id="rId20"/>
    <p:sldId id="1055" r:id="rId21"/>
    <p:sldId id="1056" r:id="rId22"/>
    <p:sldId id="1057" r:id="rId23"/>
    <p:sldId id="1074" r:id="rId24"/>
    <p:sldId id="1086" r:id="rId25"/>
    <p:sldId id="1087" r:id="rId26"/>
    <p:sldId id="1088" r:id="rId27"/>
    <p:sldId id="1058" r:id="rId28"/>
    <p:sldId id="1075" r:id="rId29"/>
    <p:sldId id="1090" r:id="rId30"/>
    <p:sldId id="1089" r:id="rId31"/>
    <p:sldId id="1091"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2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18.pn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17.png"/><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研究物质的基本方法</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人类对原子结构的认识</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7383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在汽车电池、高端装备制造和新材料等领域有广泛应用。如图为锰元素在元素周期表中的相关信息，下列说法错误的是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锰元素的一种核素可表示为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𝟓𝟓</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sup>
                    </m:sSubSup>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锰属于金属元素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锰原子的质子数为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锰的相对原子质量约为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54.94</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473836"/>
              </a:xfrm>
              <a:blipFill>
                <a:blip r:embed="rId2"/>
                <a:stretch>
                  <a:fillRect l="-796" r="-849" b="-1228"/>
                </a:stretch>
              </a:blipFill>
            </p:spPr>
            <p:txBody>
              <a:bodyPr/>
              <a:lstStyle/>
              <a:p>
                <a:r>
                  <a:rPr lang="zh-CN" altLang="en-US">
                    <a:noFill/>
                  </a:rPr>
                  <a:t> </a:t>
                </a:r>
              </a:p>
            </p:txBody>
          </p:sp>
        </mc:Fallback>
      </mc:AlternateContent>
      <p:pic>
        <p:nvPicPr>
          <p:cNvPr id="3" name="24典例2.EPS" descr="id:2147489740;FounderCES"/>
          <p:cNvPicPr/>
          <p:nvPr/>
        </p:nvPicPr>
        <p:blipFill>
          <a:blip r:embed="rId3"/>
          <a:stretch>
            <a:fillRect/>
          </a:stretch>
        </p:blipFill>
        <p:spPr>
          <a:xfrm>
            <a:off x="341994" y="915707"/>
            <a:ext cx="1116965" cy="359410"/>
          </a:xfrm>
          <a:prstGeom prst="rect">
            <a:avLst/>
          </a:prstGeom>
        </p:spPr>
      </p:pic>
      <p:pic>
        <p:nvPicPr>
          <p:cNvPr id="4" name="hs487.jpg" descr="id:2147490670;FounderCES"/>
          <p:cNvPicPr/>
          <p:nvPr/>
        </p:nvPicPr>
        <p:blipFill>
          <a:blip r:embed="rId4"/>
          <a:stretch>
            <a:fillRect/>
          </a:stretch>
        </p:blipFill>
        <p:spPr>
          <a:xfrm>
            <a:off x="6116522" y="1988840"/>
            <a:ext cx="1418844" cy="1816651"/>
          </a:xfrm>
          <a:prstGeom prst="rect">
            <a:avLst/>
          </a:prstGeom>
        </p:spPr>
      </p:pic>
      <p:sp>
        <p:nvSpPr>
          <p:cNvPr id="5" name="内容占位符 1"/>
          <p:cNvSpPr txBox="1">
            <a:spLocks/>
          </p:cNvSpPr>
          <p:nvPr/>
        </p:nvSpPr>
        <p:spPr bwMode="auto">
          <a:xfrm>
            <a:off x="360854" y="414908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726;FounderCES"/>
          <p:cNvPicPr/>
          <p:nvPr/>
        </p:nvPicPr>
        <p:blipFill>
          <a:blip r:embed="rId5"/>
          <a:stretch>
            <a:fillRect/>
          </a:stretch>
        </p:blipFill>
        <p:spPr>
          <a:xfrm>
            <a:off x="360854" y="4345835"/>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29575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在核素中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质子数位于元素符号的左下角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质量数在其左上角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其中锰的一种核素的质量数为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可以表示为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𝟓𝟓</m:t>
                        </m:r>
                      </m:sup>
                    </m:sSubSup>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由锰的元素名称的汉字偏旁可知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锰属于金属元素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根据图中信息可知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锰原子的质子数是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根据图中信息可知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锰的相对原子质量约为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54.94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295757"/>
              </a:xfrm>
              <a:blipFill>
                <a:blip r:embed="rId2"/>
                <a:stretch>
                  <a:fillRect l="-796" r="-849" b="-5305"/>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87.jpg" descr="id:2147490670;FounderCES"/>
          <p:cNvPicPr/>
          <p:nvPr/>
        </p:nvPicPr>
        <p:blipFill>
          <a:blip r:embed="rId4"/>
          <a:stretch>
            <a:fillRect/>
          </a:stretch>
        </p:blipFill>
        <p:spPr>
          <a:xfrm>
            <a:off x="5394356" y="3140968"/>
            <a:ext cx="1418844" cy="1816651"/>
          </a:xfrm>
          <a:prstGeom prst="rect">
            <a:avLst/>
          </a:prstGeom>
        </p:spPr>
      </p:pic>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传统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以下是《本草纲目》中的常考化学知识。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利用太阳能取火：卷六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艾火条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阳燧，火镜也。以铜铸成，其面凹，摩热向日，以艾承之，则得火。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这是利用凹面铜镜将日光聚于一点产生高温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鬼火现象：卷六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阳火阴火条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中记载：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野外之鬼磷，其火色青，其状如炬，或聚或散，俗称鬼火，实乃诸血之磷光也。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描述了人或动物死亡后，身体中的磷在细菌作用下变成磷的氢化物，能在空气中自燃发出蓝绿色火光的现象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89981;FounderCES"/>
          <p:cNvPicPr/>
          <p:nvPr/>
        </p:nvPicPr>
        <p:blipFill>
          <a:blip r:embed="rId2"/>
          <a:stretch>
            <a:fillRect/>
          </a:stretch>
        </p:blipFill>
        <p:spPr>
          <a:xfrm>
            <a:off x="3432334" y="747286"/>
            <a:ext cx="5325745" cy="539750"/>
          </a:xfrm>
          <a:prstGeom prst="rect">
            <a:avLst/>
          </a:prstGeom>
        </p:spPr>
      </p:pic>
      <p:pic>
        <p:nvPicPr>
          <p:cNvPr id="4" name="情境1.EPS" descr="id:2147489988;FounderCES"/>
          <p:cNvPicPr/>
          <p:nvPr/>
        </p:nvPicPr>
        <p:blipFill>
          <a:blip r:embed="rId3"/>
          <a:stretch>
            <a:fillRect/>
          </a:stretch>
        </p:blipFill>
        <p:spPr>
          <a:xfrm>
            <a:off x="343436" y="1575395"/>
            <a:ext cx="1024890" cy="359410"/>
          </a:xfrm>
          <a:prstGeom prst="rect">
            <a:avLst/>
          </a:prstGeom>
        </p:spPr>
      </p:pic>
    </p:spTree>
    <p:extLst>
      <p:ext uri="{BB962C8B-B14F-4D97-AF65-F5344CB8AC3E}">
        <p14:creationId xmlns:p14="http://schemas.microsoft.com/office/powerpoint/2010/main" val="40169710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提取碱：卷七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冬灰条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冬月灶中所烧薪柴之灰，令人以灰淋汁，取碱浣衣，发面。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李时珍总结了从植物燃烧后的灰烬中可提取碱，草木灰的主要成分之一为碳酸钾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，用水淋取得碳酸钾溶液，水蒸发后可析出固体。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铅丹的制备：卷八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铅丹条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记载了炒铅丹法：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用铅一斤，土硫黄十两，消石一两。熔铅成汁，下醋点之，滚沸时，下硫一块、少顷下消少许，沸定再点醋，依前下少许消、黄待为末，则成丹矣。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即硝石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黄铜的制法：卷八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赤铜条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赤铜，以炉甘石炼为黄铜，其色如金。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赤铜矿的主要成分为氧化亚铜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，炉甘石的主要成分为碳酸锌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，二者与木炭共炼可产生黄色的铜锌合金。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8051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汞的特性：卷八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银屑条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银用水银煎消，制银成泥入药。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这里体现了汞能溶解金属的特性。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水银相关化合物的制备：卷九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水银粉条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水银乃至阴之毒物，因火煅丹砂而出，加以盐、矾炼而为轻粉，加以硫黄升而为银朱。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概括了水银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、银朱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等制备所用的化学原料和方法。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0495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扬州第一中学高二期中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中国传统文化对人类文明贡献巨大。下列古文献涉及的化学知识，对其说明正确的是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《本草纲目》中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用浓酒和糟入甑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蒸令气上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用器承滴露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利用的分离方法是过滤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《天工开物》中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凡石灰经火焚炼为用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《本草经集注》中记载了区分硝石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和朴硝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以火烧之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紫青烟起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乃真硝石也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这是古人利用焰色反应鉴别物质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《梦溪笔谈》中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高奴县出脂水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燃之如麻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但烟甚浓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所述的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脂水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沟油</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9995;FounderCES"/>
          <p:cNvPicPr/>
          <p:nvPr/>
        </p:nvPicPr>
        <p:blipFill>
          <a:blip r:embed="rId2"/>
          <a:stretch>
            <a:fillRect/>
          </a:stretch>
        </p:blipFill>
        <p:spPr>
          <a:xfrm>
            <a:off x="336273" y="909350"/>
            <a:ext cx="1116965" cy="359410"/>
          </a:xfrm>
          <a:prstGeom prst="rect">
            <a:avLst/>
          </a:prstGeom>
        </p:spPr>
      </p:pic>
      <p:sp>
        <p:nvSpPr>
          <p:cNvPr id="4" name="内容占位符 1"/>
          <p:cNvSpPr txBox="1">
            <a:spLocks/>
          </p:cNvSpPr>
          <p:nvPr/>
        </p:nvSpPr>
        <p:spPr bwMode="auto">
          <a:xfrm>
            <a:off x="360854" y="566124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5858003"/>
            <a:ext cx="807720" cy="287655"/>
          </a:xfrm>
          <a:prstGeom prst="rect">
            <a:avLst/>
          </a:prstGeom>
        </p:spPr>
      </p:pic>
    </p:spTree>
    <p:extLst>
      <p:ext uri="{BB962C8B-B14F-4D97-AF65-F5344CB8AC3E}">
        <p14:creationId xmlns:p14="http://schemas.microsoft.com/office/powerpoint/2010/main" val="4248813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用浓酒和糟入甑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蒸令气上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用器承滴露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所指分离方法是利用互溶混合物的沸点差异进行的蒸馏操作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凡石灰经火焚炼为用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以火烧之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紫青烟起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乃真硝石也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所指的方法为利用焰色反应鉴别硝酸钾和硫酸钠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文中所述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脂水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是现在的石油而不是地沟油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spTree>
    <p:extLst>
      <p:ext uri="{BB962C8B-B14F-4D97-AF65-F5344CB8AC3E}">
        <p14:creationId xmlns:p14="http://schemas.microsoft.com/office/powerpoint/2010/main" val="37270560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《本草纲目》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记载了烧酒的制造工艺：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凡酸坏之酒，皆可蒸烧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以烧酒复烧二次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价值数倍也。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其方法与分离下列物质的实验方法原理上相同的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四氯化碳和水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硝酸钾和氯化钠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食盐水和泥沙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沸点为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76.75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和甲苯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沸点为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90016;FounderCES"/>
          <p:cNvPicPr/>
          <p:nvPr/>
        </p:nvPicPr>
        <p:blipFill>
          <a:blip r:embed="rId2"/>
          <a:stretch>
            <a:fillRect/>
          </a:stretch>
        </p:blipFill>
        <p:spPr>
          <a:xfrm>
            <a:off x="335624" y="915707"/>
            <a:ext cx="1116965" cy="359410"/>
          </a:xfrm>
          <a:prstGeom prst="rect">
            <a:avLst/>
          </a:prstGeom>
        </p:spPr>
      </p:pic>
      <p:sp>
        <p:nvSpPr>
          <p:cNvPr id="4" name="内容占位符 1"/>
          <p:cNvSpPr txBox="1">
            <a:spLocks/>
          </p:cNvSpPr>
          <p:nvPr/>
        </p:nvSpPr>
        <p:spPr bwMode="auto">
          <a:xfrm>
            <a:off x="360854" y="464923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4845988"/>
            <a:ext cx="807720" cy="287655"/>
          </a:xfrm>
          <a:prstGeom prst="rect">
            <a:avLst/>
          </a:prstGeom>
        </p:spPr>
      </p:pic>
    </p:spTree>
    <p:extLst>
      <p:ext uri="{BB962C8B-B14F-4D97-AF65-F5344CB8AC3E}">
        <p14:creationId xmlns:p14="http://schemas.microsoft.com/office/powerpoint/2010/main" val="419696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烧酒</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的制造工艺利用的是蒸馏的方法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该方法可用于分离沸点不同的液体混合物。四氯化碳和水互不相溶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可用分液的方法分离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硝酸钾和氯化钠的溶解度不同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可用重结晶的方法分离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泥沙不溶于水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可用过滤的方法分离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和甲苯的沸点相差较大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可以用蒸馏的方法分离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spTree>
    <p:extLst>
      <p:ext uri="{BB962C8B-B14F-4D97-AF65-F5344CB8AC3E}">
        <p14:creationId xmlns:p14="http://schemas.microsoft.com/office/powerpoint/2010/main" val="8852652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微观</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分析原子结构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原子是构成物质的基本粒子，它由位于中心的原子核和核外电子构成，原子核中一般含质子与中子。以碳原子为例：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每个质子带一个单位的正电荷。质子数决定了元素的种类和原子的序数。碳原子的质子数是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的原子都属于碳元素。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中子呈电中性，质量与质子相近。因中子数不同，同种元素有不同的同位素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，它们是碳元素的两种同位素。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0037;FounderCES"/>
          <p:cNvPicPr/>
          <p:nvPr/>
        </p:nvPicPr>
        <p:blipFill>
          <a:blip r:embed="rId2"/>
          <a:stretch>
            <a:fillRect/>
          </a:stretch>
        </p:blipFill>
        <p:spPr>
          <a:xfrm>
            <a:off x="343436" y="915707"/>
            <a:ext cx="1024890" cy="359410"/>
          </a:xfrm>
          <a:prstGeom prst="rect">
            <a:avLst/>
          </a:prstGeom>
        </p:spPr>
      </p:pic>
    </p:spTree>
    <p:extLst>
      <p:ext uri="{BB962C8B-B14F-4D97-AF65-F5344CB8AC3E}">
        <p14:creationId xmlns:p14="http://schemas.microsoft.com/office/powerpoint/2010/main" val="1557139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854249" y="3906929"/>
            <a:ext cx="2646878" cy="4191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14517"/>
                <a:ext cx="11485848" cy="484696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元素或原子的几个量的关系及计算方法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质量数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将原子核内所有的质子和中子的相对质量取整数，加起来所得到的数值称为质量数。</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的相对原子质量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algn="dist" hangingPunct="0">
                  <a:spcAft>
                    <a:spcPts val="0"/>
                  </a:spcAft>
                </a:pP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原子的相对原子质量：以一个</a:t>
                </a:r>
                <a:r>
                  <a:rPr lang="en-US" altLang="zh-CN" b="1" spc="-9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原子质量的</a:t>
                </a:r>
                <a14:m>
                  <m:oMath xmlns:m="http://schemas.openxmlformats.org/officeDocument/2006/math">
                    <m:f>
                      <m:f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作为标准，其他原子的质量跟它相比所得的数值即为该原子的相对原子质量。它是相对质量，单位为</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，可忽略不写。</a:t>
                </a:r>
                <a:endParaRPr lang="zh-CN" altLang="zh-CN" sz="1050"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一个原子的质量</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一个</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原子的质量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den>
                    </m:f>
                  </m:oMath>
                </a14:m>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4846968"/>
              </a:xfrm>
              <a:blipFill>
                <a:blip r:embed="rId3"/>
                <a:stretch>
                  <a:fillRect l="-796" r="-849"/>
                </a:stretch>
              </a:blipFill>
            </p:spPr>
            <p:txBody>
              <a:bodyPr/>
              <a:lstStyle/>
              <a:p>
                <a:r>
                  <a:rPr lang="zh-CN" altLang="en-US">
                    <a:noFill/>
                  </a:rPr>
                  <a:t> </a:t>
                </a:r>
              </a:p>
            </p:txBody>
          </p:sp>
        </mc:Fallback>
      </mc:AlternateContent>
      <p:pic>
        <p:nvPicPr>
          <p:cNvPr id="3" name="24知识过.EPS" descr="id:2147489617;FounderCES"/>
          <p:cNvPicPr/>
          <p:nvPr/>
        </p:nvPicPr>
        <p:blipFill>
          <a:blip r:embed="rId4"/>
          <a:stretch>
            <a:fillRect/>
          </a:stretch>
        </p:blipFill>
        <p:spPr>
          <a:xfrm>
            <a:off x="2970689" y="747286"/>
            <a:ext cx="6249035" cy="539750"/>
          </a:xfrm>
          <a:prstGeom prst="rect">
            <a:avLst/>
          </a:prstGeom>
        </p:spPr>
      </p:pic>
      <p:pic>
        <p:nvPicPr>
          <p:cNvPr id="4" name="知识点1.EPS" descr="id:2147489624;FounderCES"/>
          <p:cNvPicPr/>
          <p:nvPr/>
        </p:nvPicPr>
        <p:blipFill>
          <a:blip r:embed="rId5"/>
          <a:stretch>
            <a:fillRect/>
          </a:stretch>
        </p:blipFill>
        <p:spPr>
          <a:xfrm>
            <a:off x="337964" y="1575395"/>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核外电子按照一定规律分层排布在原子核外的不同区域。从微观角度看，原子结</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构中的原子核决定了原子的种类和质量，核外电子的排布则决定了原子的</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原子的化学性质主要由其最外层电子数决定。稀有气体原子的最外层电子数达到了稳定结构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其他稀有气体为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，它们的化学性质非常稳定，不易发生化学反应。而钠原子的最外层电子数为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，容易失去这个电子，形成带一个单位正电荷的钠离子。氯原子的最外层电子数为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，容易得到一个电子，形成带一个单位负电荷的氯离子。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14502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56230"/>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年，科学家实现了人类多年的梦想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人工转变元素。这个核反应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，下列有关叙述正确的是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原子核内有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个质子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化学性质都较稳定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原子核内有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个中子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同位素</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56230"/>
              </a:xfrm>
              <a:blipFill>
                <a:blip r:embed="rId2"/>
                <a:stretch>
                  <a:fillRect l="-796" r="-849" b="-1027"/>
                </a:stretch>
              </a:blipFill>
            </p:spPr>
            <p:txBody>
              <a:bodyPr/>
              <a:lstStyle/>
              <a:p>
                <a:r>
                  <a:rPr lang="zh-CN" altLang="en-US">
                    <a:noFill/>
                  </a:rPr>
                  <a:t> </a:t>
                </a:r>
              </a:p>
            </p:txBody>
          </p:sp>
        </mc:Fallback>
      </mc:AlternateContent>
      <p:pic>
        <p:nvPicPr>
          <p:cNvPr id="3" name="24典例3.EPS" descr="id:2147490044;FounderCES"/>
          <p:cNvPicPr/>
          <p:nvPr/>
        </p:nvPicPr>
        <p:blipFill>
          <a:blip r:embed="rId3"/>
          <a:stretch>
            <a:fillRect/>
          </a:stretch>
        </p:blipFill>
        <p:spPr>
          <a:xfrm>
            <a:off x="343436" y="915707"/>
            <a:ext cx="1116965" cy="359410"/>
          </a:xfrm>
          <a:prstGeom prst="rect">
            <a:avLst/>
          </a:prstGeom>
        </p:spPr>
      </p:pic>
      <p:sp>
        <p:nvSpPr>
          <p:cNvPr id="4" name="内容占位符 1"/>
          <p:cNvSpPr txBox="1">
            <a:spLocks/>
          </p:cNvSpPr>
          <p:nvPr/>
        </p:nvSpPr>
        <p:spPr bwMode="auto">
          <a:xfrm>
            <a:off x="360854" y="421718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4"/>
          <a:stretch>
            <a:fillRect/>
          </a:stretch>
        </p:blipFill>
        <p:spPr>
          <a:xfrm>
            <a:off x="360854" y="4413940"/>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4769491"/>
                <a:ext cx="11485848" cy="181889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ea typeface="Cambria Math" panose="02040503050406030204" pitchFamily="18" charset="0"/>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原子核内有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个质子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个中子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的结构中各原子都满足最外层稳定结构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则通常情况下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化学性质都很稳定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原子核内的中子数为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都是氧元素的单质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互为同素异形体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769491"/>
                <a:ext cx="11485848" cy="1818896"/>
              </a:xfrm>
              <a:prstGeom prst="rect">
                <a:avLst/>
              </a:prstGeom>
              <a:blipFill>
                <a:blip r:embed="rId5"/>
                <a:stretch>
                  <a:fillRect l="-796" r="-849" b="-367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6"/>
          <a:stretch>
            <a:fillRect/>
          </a:stretch>
        </p:blipFill>
        <p:spPr>
          <a:xfrm>
            <a:off x="360854" y="4966246"/>
            <a:ext cx="807720" cy="287655"/>
          </a:xfrm>
          <a:prstGeom prst="rect">
            <a:avLst/>
          </a:prstGeom>
        </p:spPr>
      </p:pic>
    </p:spTree>
    <p:extLst>
      <p:ext uri="{BB962C8B-B14F-4D97-AF65-F5344CB8AC3E}">
        <p14:creationId xmlns:p14="http://schemas.microsoft.com/office/powerpoint/2010/main" val="2672885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嫦娥五号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带回的月壤中含有大量安全无污染的核聚变原料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是一种新元素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个质子、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个质子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没有中子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个质子、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个中子、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0072;FounderCES"/>
          <p:cNvPicPr/>
          <p:nvPr/>
        </p:nvPicPr>
        <p:blipFill>
          <a:blip r:embed="rId2"/>
          <a:stretch>
            <a:fillRect/>
          </a:stretch>
        </p:blipFill>
        <p:spPr>
          <a:xfrm>
            <a:off x="341993" y="915707"/>
            <a:ext cx="1116965" cy="359410"/>
          </a:xfrm>
          <a:prstGeom prst="rect">
            <a:avLst/>
          </a:prstGeom>
        </p:spPr>
      </p:pic>
      <p:pic>
        <p:nvPicPr>
          <p:cNvPr id="4" name="hs488.jpg" descr="id:2147490782;FounderCES"/>
          <p:cNvPicPr/>
          <p:nvPr/>
        </p:nvPicPr>
        <p:blipFill>
          <a:blip r:embed="rId3">
            <a:clrChange>
              <a:clrFrom>
                <a:srgbClr val="FFFFFF"/>
              </a:clrFrom>
              <a:clrTo>
                <a:srgbClr val="FFFFFF">
                  <a:alpha val="0"/>
                </a:srgbClr>
              </a:clrTo>
            </a:clrChange>
          </a:blip>
          <a:stretch>
            <a:fillRect/>
          </a:stretch>
        </p:blipFill>
        <p:spPr>
          <a:xfrm>
            <a:off x="7463358" y="1556792"/>
            <a:ext cx="2106017" cy="2106017"/>
          </a:xfrm>
          <a:prstGeom prst="rect">
            <a:avLst/>
          </a:prstGeom>
          <a:solidFill>
            <a:scrgbClr r="0" g="0" b="0">
              <a:alpha val="0"/>
            </a:scrgbClr>
          </a:solidFill>
        </p:spPr>
      </p:pic>
      <p:sp>
        <p:nvSpPr>
          <p:cNvPr id="7" name="内容占位符 1"/>
          <p:cNvSpPr txBox="1">
            <a:spLocks/>
          </p:cNvSpPr>
          <p:nvPr/>
        </p:nvSpPr>
        <p:spPr bwMode="auto">
          <a:xfrm>
            <a:off x="334566" y="407707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9726;FounderCES"/>
          <p:cNvPicPr/>
          <p:nvPr/>
        </p:nvPicPr>
        <p:blipFill>
          <a:blip r:embed="rId4"/>
          <a:stretch>
            <a:fillRect/>
          </a:stretch>
        </p:blipFill>
        <p:spPr>
          <a:xfrm>
            <a:off x="360854" y="4273827"/>
            <a:ext cx="807720" cy="287655"/>
          </a:xfrm>
          <a:prstGeom prst="rect">
            <a:avLst/>
          </a:prstGeom>
        </p:spPr>
      </p:pic>
    </p:spTree>
    <p:extLst>
      <p:ext uri="{BB962C8B-B14F-4D97-AF65-F5344CB8AC3E}">
        <p14:creationId xmlns:p14="http://schemas.microsoft.com/office/powerpoint/2010/main" val="495010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属于氦元素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不是一种新元素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个质子、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原子的质量数为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原子的质量数为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hs488.jpg" descr="id:2147490782;FounderCES"/>
          <p:cNvPicPr/>
          <p:nvPr/>
        </p:nvPicPr>
        <p:blipFill>
          <a:blip r:embed="rId3">
            <a:clrChange>
              <a:clrFrom>
                <a:srgbClr val="FFFFFF"/>
              </a:clrFrom>
              <a:clrTo>
                <a:srgbClr val="FFFFFF">
                  <a:alpha val="0"/>
                </a:srgbClr>
              </a:clrTo>
            </a:clrChange>
          </a:blip>
          <a:stretch>
            <a:fillRect/>
          </a:stretch>
        </p:blipFill>
        <p:spPr>
          <a:xfrm>
            <a:off x="5050769" y="2636912"/>
            <a:ext cx="2106017" cy="2106017"/>
          </a:xfrm>
          <a:prstGeom prst="rect">
            <a:avLst/>
          </a:prstGeom>
          <a:solidFill>
            <a:scrgbClr r="0" g="0" b="0">
              <a:alpha val="0"/>
            </a:scrgbClr>
          </a:solidFill>
        </p:spPr>
      </p:pic>
    </p:spTree>
    <p:extLst>
      <p:ext uri="{BB962C8B-B14F-4D97-AF65-F5344CB8AC3E}">
        <p14:creationId xmlns:p14="http://schemas.microsoft.com/office/powerpoint/2010/main" val="28598716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制备中的基本操作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试纸的使用：常用的有红色石蕊试纸、蓝色石蕊试纸、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纸、碘化钾淀粉试纸和品红试纸等。在使用试纸检验溶液的性质时，一般先把一小块试纸放在表面皿或玻璃片上，用蘸有待测溶液的玻璃棒点试纸的中部，观看试纸颜色的变化，推断溶液的性质。在使用试纸检验气体的性质时，一般先用蒸馏水把试纸润湿，粘在玻璃棒的一端，用玻璃棒把试纸放到盛有待测气体的导管口或集气瓶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注意不要接触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，观看试纸颜色的变化状况来推断气体的性质。使用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试纸不能用蒸馏水润湿。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过滤：过滤是除去溶液里混有不溶于溶剂的杂质的方法。过滤时应注意一贴、二低、三靠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90121;FounderCES"/>
          <p:cNvPicPr/>
          <p:nvPr/>
        </p:nvPicPr>
        <p:blipFill>
          <a:blip r:embed="rId2"/>
          <a:stretch>
            <a:fillRect/>
          </a:stretch>
        </p:blipFill>
        <p:spPr>
          <a:xfrm>
            <a:off x="340303" y="909350"/>
            <a:ext cx="1024890" cy="359410"/>
          </a:xfrm>
          <a:prstGeom prst="rect">
            <a:avLst/>
          </a:prstGeom>
        </p:spPr>
      </p:pic>
    </p:spTree>
    <p:extLst>
      <p:ext uri="{BB962C8B-B14F-4D97-AF65-F5344CB8AC3E}">
        <p14:creationId xmlns:p14="http://schemas.microsoft.com/office/powerpoint/2010/main" val="2636118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535554"/>
              </a:xfrm>
            </p:spPr>
            <p:txBody>
              <a:bodyPr/>
              <a:lstStyle/>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发和结晶：蒸发是将溶液浓缩、溶剂汽化或使溶质以晶体析出的方法。结晶是溶质从溶液中析出晶体的过程，可以用来分离和提纯几种可溶性固体的混合物。结晶的原理是依据混合物中各成分在某种溶剂里的溶解度的不同，通过蒸发溶剂或降低温度使溶解度变小，从而析出晶体。加热蒸发皿时，要用玻璃棒不断搅动溶液，防止由于局部温度过高，造成液滴外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蒸馏：蒸馏是提纯或分离沸点不同的液体混合物的方法。用蒸馏原理进行多种混合液体的分离，叫分馏。如用分馏的方法进行石油的分馏。操作时要注意：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液体混合物蒸馏时，应在蒸馏烧瓶中放少量碎瓷片，防止液体暴沸。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温度计水银球的位置应位于支管口处。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蒸馏烧瓶中所盛放液体不能超过其容积的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，也不能少于</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冷凝管中冷却水从下口进，从上口出，使之与被冷却物质形成逆流，冷却效果才好。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加热温度不能超过混合物中沸点最高物质的沸点。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535554"/>
              </a:xfrm>
              <a:blipFill>
                <a:blip r:embed="rId2"/>
                <a:stretch>
                  <a:fillRect l="-796" t="-110" r="-849" b="-121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878686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升华：升华是指固态物质吸热后不经过液态直接变成气态的过程。利用某些物质具有升华的特性，可以将这种物质和其他受热不升华的物质分开，例如加热使碘升华，来分解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萃取和分液：萃取是利用溶质在互不相溶的溶剂里的溶解度不同，用一种溶剂把溶质从它与另一种溶剂所组成的溶液中提取出来的方法。分液是把两种互不相溶、密度也不一样的液体分离的方法。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80436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江西新八校联考期末改编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某科研小组以废弃催化剂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为原料，按下列流程制备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与水反应可生成两种酸性气体，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气氛中加热可制得无水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滤渣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的主要成分为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步骤中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可分别</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需要用的玻璃仪器有酒精灯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漏斗</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、烧杯、玻璃棒等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将所得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混合加热可制备无水</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p:txBody>
      </p:sp>
      <p:pic>
        <p:nvPicPr>
          <p:cNvPr id="3" name="24典例5.EPS" descr="id:2147490093;FounderCES"/>
          <p:cNvPicPr/>
          <p:nvPr/>
        </p:nvPicPr>
        <p:blipFill>
          <a:blip r:embed="rId2"/>
          <a:stretch>
            <a:fillRect/>
          </a:stretch>
        </p:blipFill>
        <p:spPr>
          <a:xfrm>
            <a:off x="343436" y="909350"/>
            <a:ext cx="1116965" cy="359410"/>
          </a:xfrm>
          <a:prstGeom prst="rect">
            <a:avLst/>
          </a:prstGeom>
        </p:spPr>
      </p:pic>
      <p:pic>
        <p:nvPicPr>
          <p:cNvPr id="4" name="hs489.jpg" descr="id:2147490817;FounderCES"/>
          <p:cNvPicPr/>
          <p:nvPr/>
        </p:nvPicPr>
        <p:blipFill>
          <a:blip r:embed="rId3">
            <a:clrChange>
              <a:clrFrom>
                <a:srgbClr val="FFFFFF"/>
              </a:clrFrom>
              <a:clrTo>
                <a:srgbClr val="FFFFFF">
                  <a:alpha val="0"/>
                </a:srgbClr>
              </a:clrTo>
            </a:clrChange>
          </a:blip>
          <a:stretch>
            <a:fillRect/>
          </a:stretch>
        </p:blipFill>
        <p:spPr>
          <a:xfrm>
            <a:off x="6095206" y="2492896"/>
            <a:ext cx="5760839" cy="2971071"/>
          </a:xfrm>
          <a:prstGeom prst="rect">
            <a:avLst/>
          </a:prstGeom>
          <a:solidFill>
            <a:scrgbClr r="0" g="0" b="0">
              <a:alpha val="0"/>
            </a:scrgbClr>
          </a:solidFill>
        </p:spPr>
      </p:pic>
    </p:spTree>
    <p:extLst>
      <p:ext uri="{BB962C8B-B14F-4D97-AF65-F5344CB8AC3E}">
        <p14:creationId xmlns:p14="http://schemas.microsoft.com/office/powerpoint/2010/main" val="14782872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5" name="24答案.EPS" descr="id:2147489726;FounderCES"/>
          <p:cNvPicPr/>
          <p:nvPr/>
        </p:nvPicPr>
        <p:blipFill>
          <a:blip r:embed="rId2"/>
          <a:stretch>
            <a:fillRect/>
          </a:stretch>
        </p:blipFill>
        <p:spPr>
          <a:xfrm>
            <a:off x="360854" y="942875"/>
            <a:ext cx="807720" cy="287655"/>
          </a:xfrm>
          <a:prstGeom prst="rect">
            <a:avLst/>
          </a:prstGeom>
        </p:spPr>
      </p:pic>
      <p:sp>
        <p:nvSpPr>
          <p:cNvPr id="6" name="内容占位符 1"/>
          <p:cNvSpPr txBox="1">
            <a:spLocks/>
          </p:cNvSpPr>
          <p:nvPr/>
        </p:nvSpPr>
        <p:spPr bwMode="auto">
          <a:xfrm>
            <a:off x="361461" y="400506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废弃催化剂中含</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加入稀盐酸除去有机物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转化为</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同时可将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因此过滤后滤渣</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中存在</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滤液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中存在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9719;FounderCES"/>
          <p:cNvPicPr/>
          <p:nvPr/>
        </p:nvPicPr>
        <p:blipFill>
          <a:blip r:embed="rId3"/>
          <a:stretch>
            <a:fillRect/>
          </a:stretch>
        </p:blipFill>
        <p:spPr>
          <a:xfrm>
            <a:off x="361461" y="4201819"/>
            <a:ext cx="807720" cy="287655"/>
          </a:xfrm>
          <a:prstGeom prst="rect">
            <a:avLst/>
          </a:prstGeom>
        </p:spPr>
      </p:pic>
      <p:pic>
        <p:nvPicPr>
          <p:cNvPr id="8" name="hs489.jpg" descr="id:2147490817;FounderCES"/>
          <p:cNvPicPr/>
          <p:nvPr/>
        </p:nvPicPr>
        <p:blipFill>
          <a:blip r:embed="rId4">
            <a:clrChange>
              <a:clrFrom>
                <a:srgbClr val="FFFFFF"/>
              </a:clrFrom>
              <a:clrTo>
                <a:srgbClr val="FFFFFF">
                  <a:alpha val="0"/>
                </a:srgbClr>
              </a:clrTo>
            </a:clrChange>
          </a:blip>
          <a:stretch>
            <a:fillRect/>
          </a:stretch>
        </p:blipFill>
        <p:spPr>
          <a:xfrm>
            <a:off x="3223358" y="1052736"/>
            <a:ext cx="5760839" cy="2971071"/>
          </a:xfrm>
          <a:prstGeom prst="rect">
            <a:avLst/>
          </a:prstGeom>
          <a:solidFill>
            <a:scrgbClr r="0" g="0" b="0">
              <a:alpha val="0"/>
            </a:scrgbClr>
          </a:solidFill>
        </p:spPr>
      </p:pic>
    </p:spTree>
    <p:extLst>
      <p:ext uri="{BB962C8B-B14F-4D97-AF65-F5344CB8AC3E}">
        <p14:creationId xmlns:p14="http://schemas.microsoft.com/office/powerpoint/2010/main" val="32170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起到将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和调节滤液的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此时可使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过滤形成滤液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过滤后得到滤液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在沉淀中加入盐酸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使沉淀溶解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经蒸发浓缩、冷却结晶、过滤和洗涤得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晶体。由分析可知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滤渣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中存在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hs489.jpg" descr="id:2147490817;FounderCES"/>
          <p:cNvPicPr/>
          <p:nvPr/>
        </p:nvPicPr>
        <p:blipFill>
          <a:blip r:embed="rId2">
            <a:clrChange>
              <a:clrFrom>
                <a:srgbClr val="FFFFFF"/>
              </a:clrFrom>
              <a:clrTo>
                <a:srgbClr val="FFFFFF">
                  <a:alpha val="0"/>
                </a:srgbClr>
              </a:clrTo>
            </a:clrChange>
          </a:blip>
          <a:stretch>
            <a:fillRect/>
          </a:stretch>
        </p:blipFill>
        <p:spPr>
          <a:xfrm>
            <a:off x="3223358" y="3626281"/>
            <a:ext cx="5760839" cy="2971071"/>
          </a:xfrm>
          <a:prstGeom prst="rect">
            <a:avLst/>
          </a:prstGeom>
          <a:solidFill>
            <a:scrgbClr r="0" g="0" b="0">
              <a:alpha val="0"/>
            </a:scrgbClr>
          </a:solidFill>
        </p:spPr>
      </p:pic>
    </p:spTree>
    <p:extLst>
      <p:ext uri="{BB962C8B-B14F-4D97-AF65-F5344CB8AC3E}">
        <p14:creationId xmlns:p14="http://schemas.microsoft.com/office/powerpoint/2010/main" val="4158027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036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质子和中子的相对质量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质子的相对质量等于质子的实际质量除以</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原子质量的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，中子的相对质量的求法与质子的相对质量的求法相同。因质子和中子的实际质量近乎相等，都近似等于</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原子质量的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，所以质子和中子的相对质量均为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的相对原子质量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与该同位素原子的质量数近似相等。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03633"/>
              </a:xfrm>
              <a:blipFill>
                <a:blip r:embed="rId2"/>
                <a:stretch>
                  <a:fillRect l="-796" r="-849" b="-31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步骤中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作氧化剂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用于调节滤液的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会引入新的杂质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应选择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可选择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为蒸发浓缩、冷却结晶、过滤、洗涤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需要用的玻璃仪器有酒精灯、漏斗、烧杯、玻璃棒等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将所得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混合加热可生成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两种酸性气体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可用此法制备无水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hs489.jpg" descr="id:2147490817;FounderCES"/>
          <p:cNvPicPr/>
          <p:nvPr/>
        </p:nvPicPr>
        <p:blipFill>
          <a:blip r:embed="rId2">
            <a:clrChange>
              <a:clrFrom>
                <a:srgbClr val="FFFFFF"/>
              </a:clrFrom>
              <a:clrTo>
                <a:srgbClr val="FFFFFF">
                  <a:alpha val="0"/>
                </a:srgbClr>
              </a:clrTo>
            </a:clrChange>
          </a:blip>
          <a:stretch>
            <a:fillRect/>
          </a:stretch>
        </p:blipFill>
        <p:spPr>
          <a:xfrm>
            <a:off x="3223358" y="3573016"/>
            <a:ext cx="5760839" cy="2971071"/>
          </a:xfrm>
          <a:prstGeom prst="rect">
            <a:avLst/>
          </a:prstGeom>
          <a:solidFill>
            <a:scrgbClr r="0" g="0" b="0">
              <a:alpha val="0"/>
            </a:scrgbClr>
          </a:solidFill>
        </p:spPr>
      </p:pic>
    </p:spTree>
    <p:extLst>
      <p:ext uri="{BB962C8B-B14F-4D97-AF65-F5344CB8AC3E}">
        <p14:creationId xmlns:p14="http://schemas.microsoft.com/office/powerpoint/2010/main" val="6902069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电荷</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守恒思想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在电解质溶液中，阳离子所带的正电荷总数一定等于阴离子所带的负电荷总数。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4.EPS" descr="id:2147490192;FounderCES"/>
          <p:cNvPicPr/>
          <p:nvPr/>
        </p:nvPicPr>
        <p:blipFill>
          <a:blip r:embed="rId2"/>
          <a:stretch>
            <a:fillRect/>
          </a:stretch>
        </p:blipFill>
        <p:spPr>
          <a:xfrm>
            <a:off x="335623" y="915707"/>
            <a:ext cx="1024890" cy="359410"/>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1876598"/>
                <a:ext cx="11485848" cy="23425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的混合溶液中，已知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的浓度为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，则该溶液中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1876598"/>
                <a:ext cx="11485848" cy="2342564"/>
              </a:xfrm>
              <a:prstGeom prst="rect">
                <a:avLst/>
              </a:prstGeom>
              <a:blipFill>
                <a:blip r:embed="rId3"/>
                <a:stretch>
                  <a:fillRect l="-796" b="-234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典例6.EPS" descr="id:2147490135;FounderCES"/>
          <p:cNvPicPr/>
          <p:nvPr/>
        </p:nvPicPr>
        <p:blipFill>
          <a:blip r:embed="rId4"/>
          <a:stretch>
            <a:fillRect/>
          </a:stretch>
        </p:blipFill>
        <p:spPr>
          <a:xfrm>
            <a:off x="343436" y="2046185"/>
            <a:ext cx="1116965" cy="359410"/>
          </a:xfrm>
          <a:prstGeom prst="rect">
            <a:avLst/>
          </a:prstGeom>
        </p:spPr>
      </p:pic>
      <p:sp>
        <p:nvSpPr>
          <p:cNvPr id="6" name="内容占位符 1"/>
          <p:cNvSpPr txBox="1">
            <a:spLocks/>
          </p:cNvSpPr>
          <p:nvPr/>
        </p:nvSpPr>
        <p:spPr bwMode="auto">
          <a:xfrm>
            <a:off x="360854" y="409109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5"/>
          <a:stretch>
            <a:fillRect/>
          </a:stretch>
        </p:blipFill>
        <p:spPr>
          <a:xfrm>
            <a:off x="360854" y="4287854"/>
            <a:ext cx="807720" cy="287655"/>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4640778"/>
                <a:ext cx="11485848" cy="12345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4640778"/>
                <a:ext cx="11485848" cy="1234569"/>
              </a:xfrm>
              <a:prstGeom prst="rect">
                <a:avLst/>
              </a:prstGeom>
              <a:blipFill>
                <a:blip r:embed="rId6"/>
                <a:stretch>
                  <a:fillRect l="-796" r="-318" b="-49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9719;FounderCES"/>
          <p:cNvPicPr/>
          <p:nvPr/>
        </p:nvPicPr>
        <p:blipFill>
          <a:blip r:embed="rId7"/>
          <a:stretch>
            <a:fillRect/>
          </a:stretch>
        </p:blipFill>
        <p:spPr>
          <a:xfrm>
            <a:off x="360854" y="4864428"/>
            <a:ext cx="807720" cy="287655"/>
          </a:xfrm>
          <a:prstGeom prst="rect">
            <a:avLst/>
          </a:prstGeom>
        </p:spPr>
      </p:pic>
    </p:spTree>
    <p:extLst>
      <p:ext uri="{BB962C8B-B14F-4D97-AF65-F5344CB8AC3E}">
        <p14:creationId xmlns:p14="http://schemas.microsoft.com/office/powerpoint/2010/main" val="8484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925660" y="2521729"/>
            <a:ext cx="737498" cy="419100"/>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核外电子排布的一般规律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核外电子总是尽量先排在能量最低的电子层，然后再排在能量较高的电子层，即最先排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层排满后，再排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各电子层最多容纳的电子数为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个，最外层不超过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层为最外层时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最多只能容纳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次外层电子数不超过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个，倒数第三层电子数不超过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稀有气体元素原子中最外电子层都已经填满，形成了稳定的电子层结构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3"/>
          <a:stretch>
            <a:fillRect/>
          </a:stretch>
        </p:blipFill>
        <p:spPr>
          <a:xfrm>
            <a:off x="360854" y="915707"/>
            <a:ext cx="1354455" cy="359410"/>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8362" y="746120"/>
            <a:ext cx="11498339" cy="2610872"/>
          </a:xfrm>
          <a:prstGeom prst="rect">
            <a:avLst/>
          </a:prstGeom>
        </p:spPr>
      </p:pic>
      <p:sp>
        <p:nvSpPr>
          <p:cNvPr id="2" name="内容占位符 1"/>
          <p:cNvSpPr>
            <a:spLocks noGrp="1"/>
          </p:cNvSpPr>
          <p:nvPr>
            <p:ph idx="1"/>
          </p:nvPr>
        </p:nvSpPr>
        <p:spPr>
          <a:xfrm>
            <a:off x="360854" y="838453"/>
            <a:ext cx="11485848" cy="2239074"/>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核外电子</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排布的几条规律是互相联系的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不能孤立地理解或应用。如</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钙</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由于受最外层电子数不超过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个的限制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其原子结构示意图</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0593;FounderCES"/>
          <p:cNvPicPr/>
          <p:nvPr/>
        </p:nvPicPr>
        <p:blipFill>
          <a:blip r:embed="rId3"/>
          <a:stretch>
            <a:fillRect/>
          </a:stretch>
        </p:blipFill>
        <p:spPr>
          <a:xfrm>
            <a:off x="360814" y="981913"/>
            <a:ext cx="1540510" cy="359410"/>
          </a:xfrm>
          <a:prstGeom prst="rect">
            <a:avLst/>
          </a:prstGeom>
        </p:spPr>
      </p:pic>
      <p:pic>
        <p:nvPicPr>
          <p:cNvPr id="6" name="ee94.jpg" descr="id:2147490600;FounderCES"/>
          <p:cNvPicPr/>
          <p:nvPr/>
        </p:nvPicPr>
        <p:blipFill>
          <a:blip r:embed="rId4">
            <a:clrChange>
              <a:clrFrom>
                <a:srgbClr val="FFFFFF"/>
              </a:clrFrom>
              <a:clrTo>
                <a:srgbClr val="FFFFFF">
                  <a:alpha val="0"/>
                </a:srgbClr>
              </a:clrTo>
            </a:clrChange>
          </a:blip>
          <a:stretch>
            <a:fillRect/>
          </a:stretch>
        </p:blipFill>
        <p:spPr>
          <a:xfrm>
            <a:off x="9258927" y="1403484"/>
            <a:ext cx="1516799" cy="1057201"/>
          </a:xfrm>
          <a:prstGeom prst="rect">
            <a:avLst/>
          </a:prstGeom>
        </p:spPr>
      </p:pic>
      <p:pic>
        <p:nvPicPr>
          <p:cNvPr id="7" name="ee95.jpg" descr="id:2147490607;FounderCES"/>
          <p:cNvPicPr/>
          <p:nvPr/>
        </p:nvPicPr>
        <p:blipFill>
          <a:blip r:embed="rId5">
            <a:clrChange>
              <a:clrFrom>
                <a:srgbClr val="FFFFFF"/>
              </a:clrFrom>
              <a:clrTo>
                <a:srgbClr val="FFFFFF">
                  <a:alpha val="0"/>
                </a:srgbClr>
              </a:clrTo>
            </a:clrChange>
          </a:blip>
          <a:stretch>
            <a:fillRect/>
          </a:stretch>
        </p:blipFill>
        <p:spPr>
          <a:xfrm>
            <a:off x="831129" y="2311708"/>
            <a:ext cx="1340809" cy="874881"/>
          </a:xfrm>
          <a:prstGeom prst="rect">
            <a:avLst/>
          </a:prstGeom>
        </p:spPr>
      </p:pic>
    </p:spTree>
    <p:extLst>
      <p:ext uri="{BB962C8B-B14F-4D97-AF65-F5344CB8AC3E}">
        <p14:creationId xmlns:p14="http://schemas.microsoft.com/office/powerpoint/2010/main" val="1641458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401637"/>
          </a:xfrm>
        </p:spPr>
        <p:txBody>
          <a:bodyPr/>
          <a:lstStyle/>
          <a:p>
            <a:pPr hangingPunct="0">
              <a:lnSpc>
                <a:spcPct val="130000"/>
              </a:lnSpc>
              <a:spcAft>
                <a:spcPts val="0"/>
              </a:spcAft>
            </a:pP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原子核外电子排布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核外电子排布规律的理解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核外电子排布规律中的各项是相互联系的，不能孤立地理解，电子总是尽量先排在能量最低的电子层，即电子先排满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层排满再排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层才排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层，但是不能继续向后推电子排满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层后，再排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层。如钾原子按这种排法，其原子结构就如图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所示，虽然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个电子并不超过最多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个，但是与最外层不能超过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个电子相矛盾，所以钾原子的核外电子排布结构如图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6" name="要点.EPS" descr="id:2147490621;FounderCES"/>
          <p:cNvPicPr/>
          <p:nvPr/>
        </p:nvPicPr>
        <p:blipFill>
          <a:blip r:embed="rId3"/>
          <a:stretch>
            <a:fillRect/>
          </a:stretch>
        </p:blipFill>
        <p:spPr>
          <a:xfrm>
            <a:off x="343436" y="1574210"/>
            <a:ext cx="844550" cy="359410"/>
          </a:xfrm>
          <a:prstGeom prst="rect">
            <a:avLst/>
          </a:prstGeom>
        </p:spPr>
      </p:pic>
      <p:pic>
        <p:nvPicPr>
          <p:cNvPr id="7" name="zz25.jpg" descr="id:2147490628;FounderCES"/>
          <p:cNvPicPr/>
          <p:nvPr/>
        </p:nvPicPr>
        <p:blipFill>
          <a:blip r:embed="rId4"/>
          <a:stretch>
            <a:fillRect/>
          </a:stretch>
        </p:blipFill>
        <p:spPr>
          <a:xfrm>
            <a:off x="4078982" y="4870081"/>
            <a:ext cx="1193366" cy="808409"/>
          </a:xfrm>
          <a:prstGeom prst="rect">
            <a:avLst/>
          </a:prstGeom>
        </p:spPr>
      </p:pic>
      <p:pic>
        <p:nvPicPr>
          <p:cNvPr id="8" name="zz26.jpg" descr="id:2147490635;FounderCES"/>
          <p:cNvPicPr/>
          <p:nvPr/>
        </p:nvPicPr>
        <p:blipFill>
          <a:blip r:embed="rId5"/>
          <a:stretch>
            <a:fillRect/>
          </a:stretch>
        </p:blipFill>
        <p:spPr>
          <a:xfrm>
            <a:off x="6113681" y="4859655"/>
            <a:ext cx="1421685" cy="974339"/>
          </a:xfrm>
          <a:prstGeom prst="rect">
            <a:avLst/>
          </a:prstGeom>
        </p:spPr>
      </p:pic>
      <p:sp>
        <p:nvSpPr>
          <p:cNvPr id="10" name="矩形 9"/>
          <p:cNvSpPr/>
          <p:nvPr/>
        </p:nvSpPr>
        <p:spPr>
          <a:xfrm>
            <a:off x="4351698" y="5733256"/>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1</a:t>
            </a:r>
            <a:endParaRPr lang="zh-CN" altLang="zh-CN" sz="1050" dirty="0">
              <a:solidFill>
                <a:srgbClr val="000000"/>
              </a:solidFill>
              <a:cs typeface="Times New Roman" panose="02020603050405020304" pitchFamily="18" charset="0"/>
            </a:endParaRPr>
          </a:p>
        </p:txBody>
      </p:sp>
      <p:sp>
        <p:nvSpPr>
          <p:cNvPr id="12" name="矩形 11"/>
          <p:cNvSpPr/>
          <p:nvPr/>
        </p:nvSpPr>
        <p:spPr>
          <a:xfrm>
            <a:off x="6500556" y="5714136"/>
            <a:ext cx="64793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2</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元素性质与原子核外电子排布的关系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当原子最外层电子数达到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只有一个电子层时为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时，该原子处于稳定结构，化学性质较稳定。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元素化合价的数值与原子的电子层结构，特别是最外层电子数有关。例：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钠原子最外层只有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个电子，容易失去这个电子而达到稳定结构，因此钠元素在化合物中通常显＋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氯原子最外层有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个电子，只需得到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个电子便可达到稳定结构，因此氯元素在化合物中常显－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号元素原子核外电子排布的特点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最外层电子数是次外层电子数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倍的原子是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最外层电子数是次外层电子数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倍的原子是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最外层电子数是电子层数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倍的原子是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内层电子数是最外层电子数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倍的原子是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最外层电子数是电子层数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倍的原子是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4969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叙述正确的是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两种微粒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若核外电子排布完全相同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则其化学性质一定相同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凡是单原子形成的离子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一定具有稀有气体元素原子的核外电子排布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如果核外电子排布相同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则一定属于同种元素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原子最外层电子数为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其最高化合价一定为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sp>
        <p:nvSpPr>
          <p:cNvPr id="4" name="内容占位符 1"/>
          <p:cNvSpPr txBox="1">
            <a:spLocks/>
          </p:cNvSpPr>
          <p:nvPr/>
        </p:nvSpPr>
        <p:spPr bwMode="auto">
          <a:xfrm>
            <a:off x="360854" y="349710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3693860"/>
            <a:ext cx="807720" cy="287655"/>
          </a:xfrm>
          <a:prstGeom prst="rect">
            <a:avLst/>
          </a:prstGeom>
        </p:spPr>
      </p:pic>
      <p:sp>
        <p:nvSpPr>
          <p:cNvPr id="6" name="内容占位符 1"/>
          <p:cNvSpPr txBox="1">
            <a:spLocks/>
          </p:cNvSpPr>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核外电子排布完全相同的微粒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可能是不同的离子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二者的化学性质不相同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不具有稀有气体元素原子的核外电子排布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如果核外电子排布相同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则它们的质子数一定相同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一定属于同种元素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氧元素原子的最外层电子数是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但氧元素没有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4"/>
          <a:stretch>
            <a:fillRect/>
          </a:stretch>
        </p:blipFill>
        <p:spPr>
          <a:xfrm>
            <a:off x="360854" y="4267834"/>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3016</Words>
  <Application>Microsoft Office PowerPoint</Application>
  <PresentationFormat>自定义</PresentationFormat>
  <Paragraphs>129</Paragraphs>
  <Slides>31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381</cp:revision>
  <dcterms:created xsi:type="dcterms:W3CDTF">2020-11-06T05:24:00Z</dcterms:created>
  <dcterms:modified xsi:type="dcterms:W3CDTF">2025-06-18T15:27:23Z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